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85" r:id="rId3"/>
    <p:sldMasterId id="2147483686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Book Antiqua" panose="020406020503050303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2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544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58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физические свойства карбоксильных кислот,  кстати те же самые для их производных </a:t>
            </a: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82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сделать упор на увеличении R = уменьшается кислотность и  на увеличении галогенов на альфа-углероде</a:t>
            </a: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8670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08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физические Свойства разнообразны и различны между собой</a:t>
            </a: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151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7870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частный случай производных карбоксильных кислот - лактоны.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094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39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87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76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 Carboxylic acids are organic acids contain one or more carboxyl group, which is a combination of carbonyl group C=O and hydroxyl group O-H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It is often written in condensed form as –CO2H or –COOH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Carboxylic acids are classified as aliphatic R-COOH or aromatic  Ar-COOH depending on the group bonded to the carboxylic group.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The fatty acid is long chain aliphatic acids CH3-(CH2)16-COOH</a:t>
            </a: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491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янтарная кислота - бактерицидное соединение, а   салициловая кислота - аспирин, жаропонижающее</a:t>
            </a: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804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важно только  обьяснить альфа, бета, гамма углероды от -СООН группы</a:t>
            </a: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800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The longest continuous C-chain contains the COOH group to get the root name of the parent hydrocarbon,   then replace the ending -e by the suffix –oic acid.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 Number the chain starting with the carbon of COOH group as C-1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 If there are substituents identify their names, positions and list them as prefixes in alphabetical order.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Examples:     (CH3)2CH - CH(CH3) - CH2 - CH2 - COOH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is called        4,5-Dimethylhexanoic acid </a:t>
            </a: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688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 compare and contrast the structures, reactions, hydrogen bonding, water solubility, boiling points, and acidity or basicity of carboxylic acids, esters, and amides - </a:t>
            </a:r>
            <a:r>
              <a:rPr lang="ru" sz="1200" b="1">
                <a:solidFill>
                  <a:schemeClr val="dk1"/>
                </a:solidFill>
                <a:highlight>
                  <a:schemeClr val="lt1"/>
                </a:highlight>
              </a:rPr>
              <a:t>следующие несколько слайдов будут охватывать этот outcome</a:t>
            </a:r>
            <a:endParaRPr sz="12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700"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870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>
            <a:spLocks noGrp="1"/>
          </p:cNvSpPr>
          <p:nvPr>
            <p:ph type="subTitle" idx="1"/>
          </p:nvPr>
        </p:nvSpPr>
        <p:spPr>
          <a:xfrm>
            <a:off x="311700" y="2300100"/>
            <a:ext cx="85206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Карбон қышқылдары және олардың туындылары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41"/>
          <p:cNvSpPr txBox="1"/>
          <p:nvPr/>
        </p:nvSpPr>
        <p:spPr>
          <a:xfrm>
            <a:off x="412050" y="1108325"/>
            <a:ext cx="8520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әл-Фараби атындағы Қазақ Ұлттық университеті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Жоғарғы медицина мектебі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 txBox="1"/>
          <p:nvPr/>
        </p:nvSpPr>
        <p:spPr>
          <a:xfrm>
            <a:off x="214875" y="241725"/>
            <a:ext cx="86991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Times New Roman"/>
              <a:buNone/>
            </a:pPr>
            <a:r>
              <a:rPr lang="ru" sz="2000" b="0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1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	Ерігіштік </a:t>
            </a:r>
            <a:endParaRPr sz="2400" b="1" i="0" u="none" strike="noStrike" cap="none">
              <a:solidFill>
                <a:srgbClr val="4F6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Times New Roman"/>
              <a:buNone/>
            </a:pPr>
            <a:r>
              <a:rPr lang="ru" sz="2400" b="1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қышқылдары полярлық болып табылады, олар су молекулаларымен сутекті байланыс жасай алады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Алғашқы төрт алифат қышқылы сумен толығымен араласады. Жоғары мүшелер аз еритін 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Ароматты қышқылдар суда ерімейді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327950"/>
            <a:ext cx="3117626" cy="244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1"/>
          <p:cNvSpPr txBox="1">
            <a:spLocks noGrp="1"/>
          </p:cNvSpPr>
          <p:nvPr>
            <p:ph type="body" idx="4294967295"/>
          </p:nvPr>
        </p:nvSpPr>
        <p:spPr>
          <a:xfrm>
            <a:off x="125400" y="71475"/>
            <a:ext cx="91440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None/>
            </a:pPr>
            <a:r>
              <a:rPr lang="ru" sz="2100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Карбон қышқылдарының қышқылдығы </a:t>
            </a:r>
            <a:endParaRPr sz="2100" b="1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lang="ru" sz="2100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Карбон қышқылдары спирттер мен фенолдармен салыстырғанда күшті қышқылдар болып табылады.</a:t>
            </a:r>
            <a:endParaRPr/>
          </a:p>
        </p:txBody>
      </p:sp>
      <p:sp>
        <p:nvSpPr>
          <p:cNvPr id="237" name="Google Shape;237;p51"/>
          <p:cNvSpPr txBox="1"/>
          <p:nvPr/>
        </p:nvSpPr>
        <p:spPr>
          <a:xfrm>
            <a:off x="180600" y="1284450"/>
            <a:ext cx="87828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1800"/>
              <a:buFont typeface="Noto Sans Symbols"/>
              <a:buChar char="⮚"/>
            </a:pP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HCOOH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 тобының өлшемі)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4D"/>
              </a:buClr>
              <a:buSzPts val="1800"/>
              <a:buFont typeface="Noto Sans Symbols"/>
              <a:buChar char="⮚"/>
            </a:pP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(электроноакцептор топтың саны)</a:t>
            </a:r>
            <a:endParaRPr sz="1800" b="0" i="0" u="none" strike="noStrike" cap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254025"/>
            <a:ext cx="8190175" cy="14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2"/>
          <p:cNvPicPr preferRelativeResize="0"/>
          <p:nvPr/>
        </p:nvPicPr>
        <p:blipFill rotWithShape="1">
          <a:blip r:embed="rId3">
            <a:alphaModFix/>
          </a:blip>
          <a:srcRect t="17156"/>
          <a:stretch/>
        </p:blipFill>
        <p:spPr>
          <a:xfrm>
            <a:off x="1133925" y="810150"/>
            <a:ext cx="6858001" cy="42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2"/>
          <p:cNvSpPr txBox="1"/>
          <p:nvPr/>
        </p:nvSpPr>
        <p:spPr>
          <a:xfrm>
            <a:off x="241725" y="134300"/>
            <a:ext cx="86778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Карбон қышқылдарының туындылары және олардың атаулары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2"/>
          <p:cNvSpPr/>
          <p:nvPr/>
        </p:nvSpPr>
        <p:spPr>
          <a:xfrm>
            <a:off x="1222075" y="738625"/>
            <a:ext cx="3908100" cy="5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>
            <a:spLocks noGrp="1"/>
          </p:cNvSpPr>
          <p:nvPr>
            <p:ph type="title" idx="4294967295"/>
          </p:nvPr>
        </p:nvSpPr>
        <p:spPr>
          <a:xfrm>
            <a:off x="62775" y="113100"/>
            <a:ext cx="519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Times New Roman"/>
              <a:buNone/>
            </a:pPr>
            <a:r>
              <a:rPr lang="ru" sz="2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қышқылының туындылары</a:t>
            </a:r>
            <a:endParaRPr/>
          </a:p>
        </p:txBody>
      </p:sp>
      <p:sp>
        <p:nvSpPr>
          <p:cNvPr id="251" name="Google Shape;251;p53"/>
          <p:cNvSpPr txBox="1"/>
          <p:nvPr/>
        </p:nvSpPr>
        <p:spPr>
          <a:xfrm>
            <a:off x="152400" y="2043113"/>
            <a:ext cx="8763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ru" sz="2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Хлорангидрид     Күрделі эфир                   Амид             Қышқыл ангидриді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53" descr="03032009221955fEZBYRxvZ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052215"/>
            <a:ext cx="1143000" cy="10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3" descr="anhydride_grou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999642"/>
            <a:ext cx="1500925" cy="100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3" descr="amide_grou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781000"/>
            <a:ext cx="1390700" cy="13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3" descr="ester_grou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971550"/>
            <a:ext cx="1500922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3"/>
          <p:cNvSpPr txBox="1"/>
          <p:nvPr/>
        </p:nvSpPr>
        <p:spPr>
          <a:xfrm>
            <a:off x="204300" y="2537300"/>
            <a:ext cx="87630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ru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қышқылдарының туындылары </a:t>
            </a:r>
            <a:r>
              <a:rPr lang="ru" sz="2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-ОН</a:t>
            </a:r>
            <a:r>
              <a:rPr lang="ru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карбон қышқылының нуклеофилмен (-қышқыл галогенангидриді үшін X,- эфир үшін OR,- NH2,- NHR,- амидтер үшін NR2,- ангидрид үшін OOCR) ауыстырылған қосылыстар болып табылады. Карбон қышқылдарының туындылары карбон қышқылдарына қарапайым қышқыл немесе сілтілі гидролизге айналуы мүмкін.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4"/>
          <p:cNvSpPr txBox="1"/>
          <p:nvPr/>
        </p:nvSpPr>
        <p:spPr>
          <a:xfrm>
            <a:off x="152400" y="125200"/>
            <a:ext cx="83598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Times New Roman"/>
              <a:buNone/>
            </a:pPr>
            <a:r>
              <a:rPr lang="ru" sz="2400" b="1" i="0" u="sng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қышқылы туындысының реакциясы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4450" y="1216800"/>
            <a:ext cx="5902576" cy="3787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54"/>
          <p:cNvCxnSpPr/>
          <p:nvPr/>
        </p:nvCxnSpPr>
        <p:spPr>
          <a:xfrm>
            <a:off x="5257800" y="3293269"/>
            <a:ext cx="1600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264" name="Google Shape;264;p54"/>
          <p:cNvSpPr txBox="1"/>
          <p:nvPr/>
        </p:nvSpPr>
        <p:spPr>
          <a:xfrm>
            <a:off x="152399" y="578750"/>
            <a:ext cx="8655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Гидролиз кезінде (H2O реакциясы) карбон қышқылының барлық туындылары карбон қышқылына айналады.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4"/>
          <p:cNvSpPr txBox="1"/>
          <p:nvPr/>
        </p:nvSpPr>
        <p:spPr>
          <a:xfrm>
            <a:off x="284700" y="1342950"/>
            <a:ext cx="1600200" cy="3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Күрделі эфир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Ангидрид қышқылы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Амид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галогенид қышқылы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54"/>
          <p:cNvSpPr txBox="1"/>
          <p:nvPr/>
        </p:nvSpPr>
        <p:spPr>
          <a:xfrm>
            <a:off x="6589000" y="3781450"/>
            <a:ext cx="2446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Карбон қышқылы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subTitle" idx="1"/>
          </p:nvPr>
        </p:nvSpPr>
        <p:spPr>
          <a:xfrm>
            <a:off x="311700" y="765475"/>
            <a:ext cx="85206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72" name="Google Shape;272;p55"/>
          <p:cNvPicPr preferRelativeResize="0"/>
          <p:nvPr/>
        </p:nvPicPr>
        <p:blipFill rotWithShape="1">
          <a:blip r:embed="rId3">
            <a:alphaModFix/>
          </a:blip>
          <a:srcRect r="941" b="4434"/>
          <a:stretch/>
        </p:blipFill>
        <p:spPr>
          <a:xfrm>
            <a:off x="1128850" y="0"/>
            <a:ext cx="71382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5"/>
          <p:cNvSpPr/>
          <p:nvPr/>
        </p:nvSpPr>
        <p:spPr>
          <a:xfrm>
            <a:off x="7936825" y="4874900"/>
            <a:ext cx="429600" cy="2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/>
          <p:nvPr/>
        </p:nvSpPr>
        <p:spPr>
          <a:xfrm>
            <a:off x="311700" y="744575"/>
            <a:ext cx="85206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Оқытушылар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2"/>
          <p:cNvSpPr txBox="1"/>
          <p:nvPr/>
        </p:nvSpPr>
        <p:spPr>
          <a:xfrm>
            <a:off x="311700" y="2140550"/>
            <a:ext cx="85206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Гульназ Сейтимова, PhD, Chemistry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Батес Кудайбергенова, PhD, Chemistry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Диас Тастанбеков, MSc, Chemistry</a:t>
            </a: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subTitle" idx="1"/>
          </p:nvPr>
        </p:nvSpPr>
        <p:spPr>
          <a:xfrm>
            <a:off x="9925" y="512825"/>
            <a:ext cx="91341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 b="1">
                <a:solidFill>
                  <a:schemeClr val="dk1"/>
                </a:solidFill>
              </a:rPr>
              <a:t>Тақырыптар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chemeClr val="dk1"/>
                </a:solidFill>
              </a:rPr>
              <a:t>-</a:t>
            </a:r>
            <a:r>
              <a:rPr lang="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қышқылдар, эфирлер және амидтердің құрылымдарын, реакциялар, сутектік байланыстар, суда ерігіштік, қайнау температурасын және қышқылдықты немесе негізділігін салыстыру;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-аталмыш құрылымға сәйкес қарапайым карбон қышқылдары, эфирлер мен амидтерді атау және көрсетілген атаумен құрылым жазу;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-әртүрлі карбон қышқылдарының қышқылдығын сипаттау және олардың реакциясы негізінде күшті негіздермен алынған өнімдерді болжау;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-эфирлердің және амидтердің карбон қышқылынан қалай түзілетінін түсіндіру.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77" name="Google Shape;177;p43"/>
          <p:cNvSpPr txBox="1">
            <a:spLocks noGrp="1"/>
          </p:cNvSpPr>
          <p:nvPr>
            <p:ph type="ctrTitle"/>
          </p:nvPr>
        </p:nvSpPr>
        <p:spPr>
          <a:xfrm>
            <a:off x="165775" y="81475"/>
            <a:ext cx="85206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latin typeface="Book Antiqua"/>
                <a:ea typeface="Book Antiqua"/>
                <a:cs typeface="Book Antiqua"/>
                <a:sym typeface="Book Antiqua"/>
              </a:rPr>
              <a:t>Лекция соңында сіз келесі мәліметтерді игере аласыз: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>
            <a:spLocks noGrp="1"/>
          </p:cNvSpPr>
          <p:nvPr>
            <p:ph type="ctrTitle"/>
          </p:nvPr>
        </p:nvSpPr>
        <p:spPr>
          <a:xfrm>
            <a:off x="311700" y="365150"/>
            <a:ext cx="8520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/>
              <a:t>Әдебиет</a:t>
            </a: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subTitle" idx="1"/>
          </p:nvPr>
        </p:nvSpPr>
        <p:spPr>
          <a:xfrm>
            <a:off x="311700" y="1442875"/>
            <a:ext cx="81765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Organic Chemistry. International student version. 10ed. T.w.Graham Solomons, Craig. B. Fryhle., pp. 502-585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/>
        </p:nvSpPr>
        <p:spPr>
          <a:xfrm>
            <a:off x="89625" y="128475"/>
            <a:ext cx="5316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қышқылдарының құрылысы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45" descr="Acetic-acid-3D-balls-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9400" y="1237950"/>
            <a:ext cx="3285724" cy="244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25" y="1237940"/>
            <a:ext cx="359092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5"/>
          <p:cNvSpPr txBox="1"/>
          <p:nvPr/>
        </p:nvSpPr>
        <p:spPr>
          <a:xfrm>
            <a:off x="2726400" y="806375"/>
            <a:ext cx="18456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карбонил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5"/>
          <p:cNvSpPr txBox="1"/>
          <p:nvPr/>
        </p:nvSpPr>
        <p:spPr>
          <a:xfrm>
            <a:off x="3680550" y="3012150"/>
            <a:ext cx="1725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гидроксил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/>
          <p:nvPr/>
        </p:nvSpPr>
        <p:spPr>
          <a:xfrm>
            <a:off x="381000" y="2372925"/>
            <a:ext cx="86319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⮚"/>
            </a:pPr>
            <a:r>
              <a:rPr lang="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Кейбір ароматты 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қышқылдарының жалпы белгілі аттары бар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952750"/>
            <a:ext cx="3080224" cy="204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1181100"/>
            <a:ext cx="236219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6"/>
          <p:cNvSpPr txBox="1"/>
          <p:nvPr/>
        </p:nvSpPr>
        <p:spPr>
          <a:xfrm>
            <a:off x="3048000" y="1771650"/>
            <a:ext cx="32112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ru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Янтар қышқылы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6"/>
          <p:cNvSpPr txBox="1"/>
          <p:nvPr/>
        </p:nvSpPr>
        <p:spPr>
          <a:xfrm>
            <a:off x="519112" y="495300"/>
            <a:ext cx="83439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⮚"/>
            </a:pPr>
            <a:r>
              <a:rPr lang="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қышқылына мысал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/>
          <p:nvPr/>
        </p:nvSpPr>
        <p:spPr>
          <a:xfrm>
            <a:off x="215175" y="148925"/>
            <a:ext cx="8700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қышқылдарының н</a:t>
            </a:r>
            <a:r>
              <a:rPr lang="ru" sz="24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оменклатурасы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7"/>
          <p:cNvSpPr txBox="1"/>
          <p:nvPr/>
        </p:nvSpPr>
        <p:spPr>
          <a:xfrm>
            <a:off x="107550" y="577625"/>
            <a:ext cx="9036600" cy="28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Кейбір</a:t>
            </a:r>
            <a:r>
              <a:rPr lang="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қышқылдары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тән қасиеттері немесе олардың шығу тегі бойынша аталады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Қышқылмен аяқталатын барлық жалпы атауларға -қышқылы деп жалғаймыз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</a:pPr>
            <a:endParaRPr sz="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Формула		 	Кең тараған аты                   атауының шығу тегі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HCOOH	      			Құмырсқа қышқыл       Латынша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құмырсқа үшін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			Сірке қышқылы	           Латынша сірке үшін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       	Пропион қышқылы	   Грекше сүт үшін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  	Май қышқылы	 	   Латынша май үшін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  	Валериан қышқылы     валериан тамыры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7"/>
          <p:cNvSpPr txBox="1"/>
          <p:nvPr/>
        </p:nvSpPr>
        <p:spPr>
          <a:xfrm>
            <a:off x="107325" y="3278150"/>
            <a:ext cx="9036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0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⮚"/>
            </a:pPr>
            <a:r>
              <a:rPr lang="ru" sz="19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Көміртегі атомдарының құрылымы көміртегі атомының құрамына кіретін грек әріптері α, COOH (C2), β (C3) және т. б. жатады.</a:t>
            </a:r>
            <a:endParaRPr sz="1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47"/>
          <p:cNvSpPr txBox="1"/>
          <p:nvPr/>
        </p:nvSpPr>
        <p:spPr>
          <a:xfrm>
            <a:off x="2890825" y="3977625"/>
            <a:ext cx="2561400" cy="698400"/>
          </a:xfrm>
          <a:prstGeom prst="rect">
            <a:avLst/>
          </a:prstGeom>
          <a:noFill/>
          <a:ln w="76200" cap="flat" cmpd="sng">
            <a:solidFill>
              <a:srgbClr val="F5F4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5     4     3    2   1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-C—C—C—C—COOH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δ     γ     β     α</a:t>
            </a:r>
            <a:r>
              <a:rPr lang="ru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7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 txBox="1"/>
          <p:nvPr/>
        </p:nvSpPr>
        <p:spPr>
          <a:xfrm>
            <a:off x="104775" y="84925"/>
            <a:ext cx="82350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Times New Roman"/>
              <a:buNone/>
            </a:pPr>
            <a:r>
              <a:rPr lang="ru" sz="2400" b="1" i="0" u="sng" strike="noStrike" cap="none">
                <a:solidFill>
                  <a:srgbClr val="000000"/>
                </a:solidFill>
                <a:highlight>
                  <a:srgbClr val="D9EAD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ИЮПАК Номенклатура карбоновых кислот</a:t>
            </a:r>
            <a:endParaRPr sz="1400" b="0" i="0" u="none" strike="noStrike" cap="none">
              <a:solidFill>
                <a:srgbClr val="000000"/>
              </a:solidFill>
              <a:highlight>
                <a:srgbClr val="D9EAD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8"/>
          <p:cNvSpPr txBox="1"/>
          <p:nvPr/>
        </p:nvSpPr>
        <p:spPr>
          <a:xfrm>
            <a:off x="228300" y="708325"/>
            <a:ext cx="89157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1)Ең ұзын үздіксіз C-тізбек с-COOH + - қышқылы. 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COOH - #1 көміртегі 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орынбасарларының префикстері алфавиттік тәртіппен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000"/>
              <a:buFont typeface="Times New Roman"/>
              <a:buNone/>
            </a:pPr>
            <a:r>
              <a:rPr lang="ru" sz="2000" b="1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Мысалы:     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(CH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 - CH(CH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CH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CH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COOH    </a:t>
            </a:r>
            <a:endParaRPr sz="2000" b="1" i="0" u="none" strike="noStrike" cap="none">
              <a:solidFill>
                <a:srgbClr val="0066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000"/>
              <a:buFont typeface="Times New Roman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4,5-диметилгексан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қышқылы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48" descr="http://www.chemguide.co.uk/organicprops/acids/acidformula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972" y="3100400"/>
            <a:ext cx="7263122" cy="14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9"/>
          <p:cNvSpPr txBox="1">
            <a:spLocks noGrp="1"/>
          </p:cNvSpPr>
          <p:nvPr>
            <p:ph type="title" idx="4294967295"/>
          </p:nvPr>
        </p:nvSpPr>
        <p:spPr>
          <a:xfrm>
            <a:off x="-15875" y="76231"/>
            <a:ext cx="84009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" sz="24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қышқылдарының физикалық қасиеттері</a:t>
            </a:r>
            <a:endParaRPr/>
          </a:p>
        </p:txBody>
      </p:sp>
      <p:sp>
        <p:nvSpPr>
          <p:cNvPr id="223" name="Google Shape;223;p49"/>
          <p:cNvSpPr txBox="1"/>
          <p:nvPr/>
        </p:nvSpPr>
        <p:spPr>
          <a:xfrm>
            <a:off x="-15875" y="609600"/>
            <a:ext cx="91440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Times New Roman"/>
              <a:buNone/>
            </a:pPr>
            <a:r>
              <a:rPr lang="ru" sz="2400" b="1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Қайнау нүктелері Карбон қышқылдары бірдей салыстырмалы молекулалық массасы бар спирттерге қарағанда қайнау жоғары температурасына ие, мысалы: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					          </a:t>
            </a:r>
            <a:r>
              <a:rPr lang="ru" sz="2000" b="1" i="0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M.F. 		M.W		bp / °C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omic Sans MS"/>
              <a:buNone/>
            </a:pPr>
            <a:r>
              <a:rPr lang="ru" sz="2000" b="1" i="0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Пропанол	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	 C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	  	    60.01	   	97.2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omic Sans MS"/>
              <a:buNone/>
            </a:pPr>
            <a:r>
              <a:rPr lang="ru" sz="2000" b="1" i="0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Этан қышқылы  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 C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     60.05	       118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 қышқылдары спирттер мен альдегидтерге қарағанда жоғары қайнау нүктелері бар, өйткені олардың димерлік құрылымы бар.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endParaRPr sz="8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Сутегі-байланысқан </a:t>
            </a:r>
            <a:endParaRPr sz="24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қышқыл димер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49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0845" y="3695220"/>
            <a:ext cx="4538675" cy="14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664</Words>
  <Application>Microsoft Office PowerPoint</Application>
  <PresentationFormat>Экран (16:9)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Times New Roman</vt:lpstr>
      <vt:lpstr>Calibri</vt:lpstr>
      <vt:lpstr>Georgia</vt:lpstr>
      <vt:lpstr>Comic Sans MS</vt:lpstr>
      <vt:lpstr>Book Antiqua</vt:lpstr>
      <vt:lpstr>Noto Sans Symbols</vt:lpstr>
      <vt:lpstr>Simple Light</vt:lpstr>
      <vt:lpstr>Simple Light</vt:lpstr>
      <vt:lpstr>Simple Light</vt:lpstr>
      <vt:lpstr>19_Office Theme</vt:lpstr>
      <vt:lpstr>Презентация PowerPoint</vt:lpstr>
      <vt:lpstr>Презентация PowerPoint</vt:lpstr>
      <vt:lpstr>Лекция соңында сіз келесі мәліметтерді игере аласыз:</vt:lpstr>
      <vt:lpstr>Әдебиет</vt:lpstr>
      <vt:lpstr>Презентация PowerPoint</vt:lpstr>
      <vt:lpstr>Презентация PowerPoint</vt:lpstr>
      <vt:lpstr>Презентация PowerPoint</vt:lpstr>
      <vt:lpstr>Презентация PowerPoint</vt:lpstr>
      <vt:lpstr>Карбон қышқылдарының физикалық қасиеттері</vt:lpstr>
      <vt:lpstr>Презентация PowerPoint</vt:lpstr>
      <vt:lpstr>Презентация PowerPoint</vt:lpstr>
      <vt:lpstr>Презентация PowerPoint</vt:lpstr>
      <vt:lpstr>Карбон қышқылының туындылары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Aliya</cp:lastModifiedBy>
  <cp:revision>2</cp:revision>
  <dcterms:modified xsi:type="dcterms:W3CDTF">2020-04-22T16:32:50Z</dcterms:modified>
</cp:coreProperties>
</file>